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1" d="100"/>
          <a:sy n="121" d="100"/>
        </p:scale>
        <p:origin x="5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511024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4033571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900528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84121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492587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5BCAD085-E8A6-8845-BD4E-CB4CCA059FC4}"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106727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5BCAD085-E8A6-8845-BD4E-CB4CCA059FC4}"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187456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714708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5204264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778692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043279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631486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19809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Content Placeholder 3"/>
          <p:cNvSpPr>
            <a:spLocks noGrp="1"/>
          </p:cNvSpPr>
          <p:nvPr>
            <p:ph sz="quarter" idx="13"/>
          </p:nvPr>
        </p:nvSpPr>
        <p:spPr>
          <a:xfrm>
            <a:off x="685331" y="3051013"/>
            <a:ext cx="3829520"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3" name="Content Placeholder 5"/>
          <p:cNvSpPr>
            <a:spLocks noGrp="1"/>
          </p:cNvSpPr>
          <p:nvPr>
            <p:ph sz="quarter" idx="14"/>
          </p:nvPr>
        </p:nvSpPr>
        <p:spPr>
          <a:xfrm>
            <a:off x="4629150" y="3051013"/>
            <a:ext cx="3829051"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581199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202258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5BCAD085-E8A6-8845-BD4E-CB4CCA059FC4}"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528177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57613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688717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5BCAD085-E8A6-8845-BD4E-CB4CCA059FC4}" type="datetimeFigureOut">
              <a:rPr lang="en-US" smtClean="0"/>
              <a:t>7/7/2025</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C1FF6DA9-008F-8B48-92A6-B652298478BF}" type="slidenum">
              <a:rPr lang="en-US" smtClean="0"/>
              <a:t>‹Nº›</a:t>
            </a:fld>
            <a:endParaRPr lang="en-US"/>
          </a:p>
        </p:txBody>
      </p:sp>
    </p:spTree>
    <p:extLst>
      <p:ext uri="{BB962C8B-B14F-4D97-AF65-F5344CB8AC3E}">
        <p14:creationId xmlns:p14="http://schemas.microsoft.com/office/powerpoint/2010/main" val="2399643493"/>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 id="2147483720"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23" name="Rectangle 8">
            <a:extLst>
              <a:ext uri="{FF2B5EF4-FFF2-40B4-BE49-F238E27FC236}">
                <a16:creationId xmlns:a16="http://schemas.microsoft.com/office/drawing/2014/main" id="{4E50CAEE-CAC0-4F18-9593-F09A3338C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10">
            <a:extLst>
              <a:ext uri="{FF2B5EF4-FFF2-40B4-BE49-F238E27FC236}">
                <a16:creationId xmlns:a16="http://schemas.microsoft.com/office/drawing/2014/main" id="{D2DA77D5-12C4-446D-AC72-A514960A553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6149767" y="290557"/>
            <a:ext cx="2994233" cy="3905520"/>
          </a:xfrm>
          <a:prstGeom prst="rect">
            <a:avLst/>
          </a:prstGeom>
        </p:spPr>
      </p:pic>
      <p:pic>
        <p:nvPicPr>
          <p:cNvPr id="25" name="Picture 12">
            <a:extLst>
              <a:ext uri="{FF2B5EF4-FFF2-40B4-BE49-F238E27FC236}">
                <a16:creationId xmlns:a16="http://schemas.microsoft.com/office/drawing/2014/main" id="{19E04E4F-6B32-4651-ACE0-DACABF1FC2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450" t="1120" r="54326" b="73832"/>
          <a:stretch/>
        </p:blipFill>
        <p:spPr>
          <a:xfrm>
            <a:off x="3435997" y="0"/>
            <a:ext cx="5071806" cy="2867764"/>
          </a:xfrm>
          <a:prstGeom prst="rect">
            <a:avLst/>
          </a:prstGeom>
        </p:spPr>
      </p:pic>
      <p:sp>
        <p:nvSpPr>
          <p:cNvPr id="2" name="Title 1"/>
          <p:cNvSpPr>
            <a:spLocks noGrp="1"/>
          </p:cNvSpPr>
          <p:nvPr>
            <p:ph type="ctrTitle"/>
          </p:nvPr>
        </p:nvSpPr>
        <p:spPr>
          <a:xfrm>
            <a:off x="965199" y="2213361"/>
            <a:ext cx="4685791" cy="2204815"/>
          </a:xfrm>
        </p:spPr>
        <p:txBody>
          <a:bodyPr>
            <a:normAutofit/>
          </a:bodyPr>
          <a:lstStyle/>
          <a:p>
            <a:pPr algn="l"/>
            <a:r>
              <a:rPr lang="en-US" sz="3400" dirty="0"/>
              <a:t>The Present Condition of Information Systems in Greek Schools</a:t>
            </a:r>
          </a:p>
        </p:txBody>
      </p:sp>
      <p:sp>
        <p:nvSpPr>
          <p:cNvPr id="4" name="Υπότιτλος 3">
            <a:extLst>
              <a:ext uri="{FF2B5EF4-FFF2-40B4-BE49-F238E27FC236}">
                <a16:creationId xmlns:a16="http://schemas.microsoft.com/office/drawing/2014/main" id="{C2AA64AC-4122-D34F-37C7-FAC19B5B8293}"/>
              </a:ext>
            </a:extLst>
          </p:cNvPr>
          <p:cNvSpPr>
            <a:spLocks noGrp="1"/>
          </p:cNvSpPr>
          <p:nvPr>
            <p:ph type="subTitle" idx="1"/>
          </p:nvPr>
        </p:nvSpPr>
        <p:spPr>
          <a:xfrm>
            <a:off x="965200" y="4418176"/>
            <a:ext cx="4685791" cy="1264209"/>
          </a:xfrm>
        </p:spPr>
        <p:txBody>
          <a:bodyPr>
            <a:normAutofit/>
          </a:bodyPr>
          <a:lstStyle/>
          <a:p>
            <a:pPr algn="l"/>
            <a:r>
              <a:rPr lang="en-US" dirty="0">
                <a:solidFill>
                  <a:schemeClr val="tx1">
                    <a:lumMod val="50000"/>
                    <a:lumOff val="50000"/>
                  </a:schemeClr>
                </a:solidFill>
              </a:rPr>
              <a:t>Aikaterini </a:t>
            </a:r>
            <a:r>
              <a:rPr lang="en-US" dirty="0" err="1">
                <a:solidFill>
                  <a:schemeClr val="tx1">
                    <a:lumMod val="50000"/>
                    <a:lumOff val="50000"/>
                  </a:schemeClr>
                </a:solidFill>
              </a:rPr>
              <a:t>Xenidou</a:t>
            </a:r>
            <a:endParaRPr lang="en-US" dirty="0">
              <a:solidFill>
                <a:schemeClr val="tx1">
                  <a:lumMod val="50000"/>
                  <a:lumOff val="50000"/>
                </a:schemeClr>
              </a:solidFill>
            </a:endParaRPr>
          </a:p>
        </p:txBody>
      </p:sp>
      <p:pic>
        <p:nvPicPr>
          <p:cNvPr id="26" name="Picture 14">
            <a:extLst>
              <a:ext uri="{FF2B5EF4-FFF2-40B4-BE49-F238E27FC236}">
                <a16:creationId xmlns:a16="http://schemas.microsoft.com/office/drawing/2014/main" id="{13D4F2B0-7771-46FC-9763-240E8F55F14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7684805" y="5429242"/>
            <a:ext cx="1459195" cy="1428758"/>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pic>
        <p:nvPicPr>
          <p:cNvPr id="27" name="Picture 16">
            <a:extLst>
              <a:ext uri="{FF2B5EF4-FFF2-40B4-BE49-F238E27FC236}">
                <a16:creationId xmlns:a16="http://schemas.microsoft.com/office/drawing/2014/main" id="{6164F387-6750-4AFF-8A10-65C64D31ECA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7346744" y="4064996"/>
            <a:ext cx="2037502" cy="1658803"/>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Case Study: Urban School</a:t>
            </a:r>
          </a:p>
        </p:txBody>
      </p:sp>
      <p:sp>
        <p:nvSpPr>
          <p:cNvPr id="3" name="Content Placeholder 2"/>
          <p:cNvSpPr>
            <a:spLocks noGrp="1"/>
          </p:cNvSpPr>
          <p:nvPr>
            <p:ph idx="1"/>
          </p:nvPr>
        </p:nvSpPr>
        <p:spPr/>
        <p:txBody>
          <a:bodyPr/>
          <a:lstStyle/>
          <a:p>
            <a:r>
              <a:t>In an urban school in Athens, the implementation of a comprehensive information system has streamlined administrative tasks, enhanced classroom management, and provided students with a wealth of online resources, leading to improved academic performance.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Case Study: Rural School</a:t>
            </a:r>
          </a:p>
        </p:txBody>
      </p:sp>
      <p:sp>
        <p:nvSpPr>
          <p:cNvPr id="3" name="Content Placeholder 2"/>
          <p:cNvSpPr>
            <a:spLocks noGrp="1"/>
          </p:cNvSpPr>
          <p:nvPr>
            <p:ph idx="1"/>
          </p:nvPr>
        </p:nvSpPr>
        <p:spPr/>
        <p:txBody>
          <a:bodyPr/>
          <a:lstStyle/>
          <a:p>
            <a:r>
              <a:t>Conversely, a rural school in Crete faces challenges such as intermittent internet access and limited technical support. Despite these obstacles, dedicated efforts by teachers and community members have led to gradual improvements in digital education.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Impact of COVID-19</a:t>
            </a:r>
          </a:p>
        </p:txBody>
      </p:sp>
      <p:sp>
        <p:nvSpPr>
          <p:cNvPr id="3" name="Content Placeholder 2"/>
          <p:cNvSpPr>
            <a:spLocks noGrp="1"/>
          </p:cNvSpPr>
          <p:nvPr>
            <p:ph idx="1"/>
          </p:nvPr>
        </p:nvSpPr>
        <p:spPr/>
        <p:txBody>
          <a:bodyPr/>
          <a:lstStyle/>
          <a:p>
            <a:r>
              <a:t>The COVID-19 pandemic accelerated the adoption of information systems in Greek schools. Remote learning became a necessity, highlighting both the potential and the gaps in existing infrastructure and digital literacy among educators and students.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Future Prospects</a:t>
            </a:r>
          </a:p>
        </p:txBody>
      </p:sp>
      <p:sp>
        <p:nvSpPr>
          <p:cNvPr id="3" name="Content Placeholder 2"/>
          <p:cNvSpPr>
            <a:spLocks noGrp="1"/>
          </p:cNvSpPr>
          <p:nvPr>
            <p:ph idx="1"/>
          </p:nvPr>
        </p:nvSpPr>
        <p:spPr/>
        <p:txBody>
          <a:bodyPr/>
          <a:lstStyle/>
          <a:p>
            <a:r>
              <a:t>The future of information systems in Greek schools looks promising, with ongoing investments in technology and a growing recognition of its importance in education. Continuous innovation and adaptation are key to overcoming current challenges.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Recommendations</a:t>
            </a:r>
          </a:p>
        </p:txBody>
      </p:sp>
      <p:sp>
        <p:nvSpPr>
          <p:cNvPr id="3" name="Content Placeholder 2"/>
          <p:cNvSpPr>
            <a:spLocks noGrp="1"/>
          </p:cNvSpPr>
          <p:nvPr>
            <p:ph idx="1"/>
          </p:nvPr>
        </p:nvSpPr>
        <p:spPr/>
        <p:txBody>
          <a:bodyPr/>
          <a:lstStyle/>
          <a:p>
            <a:r>
              <a:t>To enhance the effectiveness of information systems in Greek schools, it is recommended to increase funding, provide ongoing professional development for teachers, ensure equitable access to technology, and foster a culture of innovation and collaboration.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a:t>
            </a:r>
          </a:p>
        </p:txBody>
      </p:sp>
      <p:sp>
        <p:nvSpPr>
          <p:cNvPr id="3" name="Content Placeholder 2"/>
          <p:cNvSpPr>
            <a:spLocks noGrp="1"/>
          </p:cNvSpPr>
          <p:nvPr>
            <p:ph idx="1"/>
          </p:nvPr>
        </p:nvSpPr>
        <p:spPr/>
        <p:txBody>
          <a:bodyPr/>
          <a:lstStyle/>
          <a:p>
            <a:r>
              <a:t>The integration of information systems in Greek schools is a dynamic and evolving process. While significant progress has been made, ongoing efforts are needed to ensure that all students, regardless of their location, have access to high-quality digital education.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Introduction</a:t>
            </a:r>
          </a:p>
        </p:txBody>
      </p:sp>
      <p:sp>
        <p:nvSpPr>
          <p:cNvPr id="3" name="Content Placeholder 2"/>
          <p:cNvSpPr>
            <a:spLocks noGrp="1"/>
          </p:cNvSpPr>
          <p:nvPr>
            <p:ph idx="1"/>
          </p:nvPr>
        </p:nvSpPr>
        <p:spPr/>
        <p:txBody>
          <a:bodyPr/>
          <a:lstStyle/>
          <a:p>
            <a:r>
              <a:t>Information systems in schools are pivotal for modern education, facilitating administration, enhancing learning experiences, and bridging communication gaps. In Greece, the integration and effectiveness of these systems vary widely across different regions and institutions.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Historical Background</a:t>
            </a:r>
          </a:p>
        </p:txBody>
      </p:sp>
      <p:sp>
        <p:nvSpPr>
          <p:cNvPr id="3" name="Content Placeholder 2"/>
          <p:cNvSpPr>
            <a:spLocks noGrp="1"/>
          </p:cNvSpPr>
          <p:nvPr>
            <p:ph idx="1"/>
          </p:nvPr>
        </p:nvSpPr>
        <p:spPr/>
        <p:txBody>
          <a:bodyPr/>
          <a:lstStyle/>
          <a:p>
            <a:r>
              <a:t>The journey of integrating information systems in Greek schools began in the late 1990s with initial efforts to computerize administrative functions. Over the years, these efforts expanded to include digital learning platforms and online resources.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Government Initiatives</a:t>
            </a:r>
          </a:p>
        </p:txBody>
      </p:sp>
      <p:sp>
        <p:nvSpPr>
          <p:cNvPr id="3" name="Content Placeholder 2"/>
          <p:cNvSpPr>
            <a:spLocks noGrp="1"/>
          </p:cNvSpPr>
          <p:nvPr>
            <p:ph idx="1"/>
          </p:nvPr>
        </p:nvSpPr>
        <p:spPr/>
        <p:txBody>
          <a:bodyPr/>
          <a:lstStyle/>
          <a:p>
            <a:r>
              <a:t>The Greek government has launched several initiatives, such as the Digital School Strategy, aiming to modernize educational infrastructure, promote digital literacy, and provide equitable access to technology across all educational levels.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Infrastructure and Connectivity</a:t>
            </a:r>
          </a:p>
        </p:txBody>
      </p:sp>
      <p:sp>
        <p:nvSpPr>
          <p:cNvPr id="3" name="Content Placeholder 2"/>
          <p:cNvSpPr>
            <a:spLocks noGrp="1"/>
          </p:cNvSpPr>
          <p:nvPr>
            <p:ph idx="1"/>
          </p:nvPr>
        </p:nvSpPr>
        <p:spPr/>
        <p:txBody>
          <a:bodyPr/>
          <a:lstStyle/>
          <a:p>
            <a:r>
              <a:t>While urban schools in Greece generally have better access to infrastructure and high-speed internet, rural and remote schools often face challenges. Efforts are ongoing to improve connectivity and provide necessary hardware to all schools.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Digital Learning Platforms</a:t>
            </a:r>
          </a:p>
        </p:txBody>
      </p:sp>
      <p:sp>
        <p:nvSpPr>
          <p:cNvPr id="3" name="Content Placeholder 2"/>
          <p:cNvSpPr>
            <a:spLocks noGrp="1"/>
          </p:cNvSpPr>
          <p:nvPr>
            <p:ph idx="1"/>
          </p:nvPr>
        </p:nvSpPr>
        <p:spPr/>
        <p:txBody>
          <a:bodyPr/>
          <a:lstStyle/>
          <a:p>
            <a:r>
              <a:t>Platforms such as e-me and e-class are widely used in Greek schools to facilitate online learning. These platforms support a variety of educational activities, from assignments and assessments to interactive lessons and collaborative projects.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Teacher Training and Professional Development</a:t>
            </a:r>
          </a:p>
        </p:txBody>
      </p:sp>
      <p:sp>
        <p:nvSpPr>
          <p:cNvPr id="3" name="Content Placeholder 2"/>
          <p:cNvSpPr>
            <a:spLocks noGrp="1"/>
          </p:cNvSpPr>
          <p:nvPr>
            <p:ph idx="1"/>
          </p:nvPr>
        </p:nvSpPr>
        <p:spPr/>
        <p:txBody>
          <a:bodyPr/>
          <a:lstStyle/>
          <a:p>
            <a:r>
              <a:t>The success of information systems in schools heavily depends on teachers' digital competencies. Professional development programs in Greece focus on equipping educators with the skills needed to effectively integrate technology into their teaching practices.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Student Engagement and Outcomes</a:t>
            </a:r>
          </a:p>
        </p:txBody>
      </p:sp>
      <p:sp>
        <p:nvSpPr>
          <p:cNvPr id="3" name="Content Placeholder 2"/>
          <p:cNvSpPr>
            <a:spLocks noGrp="1"/>
          </p:cNvSpPr>
          <p:nvPr>
            <p:ph idx="1"/>
          </p:nvPr>
        </p:nvSpPr>
        <p:spPr/>
        <p:txBody>
          <a:bodyPr/>
          <a:lstStyle/>
          <a:p>
            <a:r>
              <a:t>Information systems have shown to positively impact student engagement and learning outcomes in Greek schools. Interactive and multimedia-rich content can make learning more engaging and accessible, particularly for diverse learning needs.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Challenges and Barriers</a:t>
            </a:r>
          </a:p>
        </p:txBody>
      </p:sp>
      <p:sp>
        <p:nvSpPr>
          <p:cNvPr id="3" name="Content Placeholder 2"/>
          <p:cNvSpPr>
            <a:spLocks noGrp="1"/>
          </p:cNvSpPr>
          <p:nvPr>
            <p:ph idx="1"/>
          </p:nvPr>
        </p:nvSpPr>
        <p:spPr/>
        <p:txBody>
          <a:bodyPr/>
          <a:lstStyle/>
          <a:p>
            <a:r>
              <a:t>Despite the progress, significant challenges remain, including insufficient funding, resistance to change, and disparities in access to technology. Addressing these barriers is crucial for the equitable integration of information systems in all Greek schools.</a:t>
            </a:r>
          </a:p>
        </p:txBody>
      </p:sp>
    </p:spTree>
  </p:cSld>
  <p:clrMapOvr>
    <a:masterClrMapping/>
  </p:clrMapOvr>
</p:sld>
</file>

<file path=ppt/theme/theme1.xml><?xml version="1.0" encoding="utf-8"?>
<a:theme xmlns:a="http://schemas.openxmlformats.org/drawingml/2006/main" name="Σταγονίδιο">
  <a:themeElements>
    <a:clrScheme name="Σταγονίδιο">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Σταγονίδιο">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ταγονίδιο">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TM04033925[[fn=Σταγονίδιο]]</Template>
  <TotalTime>1</TotalTime>
  <Words>586</Words>
  <Application>Microsoft Office PowerPoint</Application>
  <PresentationFormat>Presentación en pantalla (4:3)</PresentationFormat>
  <Paragraphs>30</Paragraphs>
  <Slides>15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15</vt:i4>
      </vt:variant>
    </vt:vector>
  </HeadingPairs>
  <TitlesOfParts>
    <vt:vector size="18" baseType="lpstr">
      <vt:lpstr>Arial</vt:lpstr>
      <vt:lpstr>Tw Cen MT</vt:lpstr>
      <vt:lpstr>Σταγονίδιο</vt:lpstr>
      <vt:lpstr>The Present Condition of Information Systems in Greek Schools</vt:lpstr>
      <vt:lpstr>Introduction</vt:lpstr>
      <vt:lpstr>Historical Background</vt:lpstr>
      <vt:lpstr>Government Initiatives</vt:lpstr>
      <vt:lpstr>Infrastructure and Connectivity</vt:lpstr>
      <vt:lpstr>Digital Learning Platforms</vt:lpstr>
      <vt:lpstr>Teacher Training and Professional Development</vt:lpstr>
      <vt:lpstr>Student Engagement and Outcomes</vt:lpstr>
      <vt:lpstr>Challenges and Barriers</vt:lpstr>
      <vt:lpstr>Case Study: Urban School</vt:lpstr>
      <vt:lpstr>Case Study: Rural School</vt:lpstr>
      <vt:lpstr>Impact of COVID-19</vt:lpstr>
      <vt:lpstr>Future Prospects</vt:lpstr>
      <vt:lpstr>Recommendations</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user</dc:creator>
  <cp:keywords/>
  <dc:description>generated using python-pptx</dc:description>
  <cp:lastModifiedBy>Ramón Ruiz</cp:lastModifiedBy>
  <cp:revision>3</cp:revision>
  <dcterms:created xsi:type="dcterms:W3CDTF">2013-01-27T09:14:16Z</dcterms:created>
  <dcterms:modified xsi:type="dcterms:W3CDTF">2025-07-07T16:19:07Z</dcterms:modified>
  <cp:category/>
</cp:coreProperties>
</file>